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0.png" ContentType="image/png"/>
  <Override PartName="/ppt/media/image35.png" ContentType="image/png"/>
  <Override PartName="/ppt/media/image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100D33A0-B782-41B7-A59B-4579A08D9DF7}" type="slidenum">
              <a:rPr b="0" lang="ru-RU" sz="1600" spc="-1" strike="noStrike">
                <a:solidFill>
                  <a:srgbClr val="3465a4"/>
                </a:solidFill>
                <a:latin typeface="Arial Black"/>
              </a:rPr>
              <a:t>&lt;номер&gt;</a:t>
            </a:fld>
            <a:endParaRPr b="0" lang="ru-RU" sz="1600" spc="-1" strike="noStrike">
              <a:solidFill>
                <a:srgbClr val="3465a4"/>
              </a:solidFill>
              <a:latin typeface="Arial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</a:t>
            </a:r>
            <a:r>
              <a:rPr b="0" lang="ru-RU" sz="1800" spc="-1" strike="noStrike">
                <a:latin typeface="Arial"/>
              </a:rPr>
              <a:t>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</a:t>
            </a:r>
            <a:r>
              <a:rPr b="0" lang="ru-RU" sz="1800" spc="-1" strike="noStrike">
                <a:latin typeface="Arial"/>
              </a:rPr>
              <a:t>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27D6F563-EF83-4C63-A527-8BC0B3B68DBE}" type="slidenum">
              <a:rPr b="0" lang="ru-RU" sz="1600" spc="-1" strike="noStrike">
                <a:solidFill>
                  <a:srgbClr val="3465a4"/>
                </a:solidFill>
                <a:latin typeface="Arial Black"/>
              </a:rPr>
              <a:t>&lt;номер&gt;</a:t>
            </a:fld>
            <a:endParaRPr b="0" lang="ru-RU" sz="1600" spc="-1" strike="noStrike">
              <a:solidFill>
                <a:srgbClr val="3465a4"/>
              </a:solidFill>
              <a:latin typeface="Arial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3FED30FD-DD30-4BCC-9CAF-5D8DAA41295B}" type="slidenum">
              <a:rPr b="0" lang="ru-RU" sz="1600" spc="-1" strike="noStrike">
                <a:solidFill>
                  <a:srgbClr val="3465a4"/>
                </a:solidFill>
                <a:latin typeface="Arial Black"/>
              </a:rPr>
              <a:t>&lt;номер&gt;</a:t>
            </a:fld>
            <a:endParaRPr b="0" lang="ru-RU" sz="1600" spc="-1" strike="noStrike">
              <a:solidFill>
                <a:srgbClr val="3465a4"/>
              </a:solidFill>
              <a:latin typeface="Arial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87B26C98-EDEE-4641-B1DE-3B79AD044F90}" type="slidenum">
              <a:rPr b="0" lang="ru-RU" sz="1600" spc="-1" strike="noStrike">
                <a:solidFill>
                  <a:srgbClr val="3465a4"/>
                </a:solidFill>
                <a:latin typeface="Arial Black"/>
              </a:rPr>
              <a:t>&lt;номер&gt;</a:t>
            </a:fld>
            <a:endParaRPr b="0" lang="ru-RU" sz="1600" spc="-1" strike="noStrike">
              <a:solidFill>
                <a:srgbClr val="3465a4"/>
              </a:solidFill>
              <a:latin typeface="Arial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B575E201-E5B0-4AC3-A17C-27EB9D9B3722}" type="slidenum">
              <a:rPr b="0" lang="ru-RU" sz="1600" spc="-1" strike="noStrike">
                <a:solidFill>
                  <a:srgbClr val="3465a4"/>
                </a:solidFill>
                <a:latin typeface="Arial Black"/>
              </a:rPr>
              <a:t>&lt;номер&gt;</a:t>
            </a:fld>
            <a:endParaRPr b="0" lang="ru-RU" sz="1600" spc="-1" strike="noStrike">
              <a:solidFill>
                <a:srgbClr val="3465a4"/>
              </a:solidFill>
              <a:latin typeface="Arial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4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6A6C2AAF-2BCF-4CAF-9F45-D979127931FC}" type="slidenum">
              <a:rPr b="0" lang="ru-RU" sz="1600" spc="-1" strike="noStrike">
                <a:solidFill>
                  <a:srgbClr val="3465a4"/>
                </a:solidFill>
                <a:latin typeface="Arial Black"/>
              </a:rPr>
              <a:t>&lt;номер&gt;</a:t>
            </a:fld>
            <a:endParaRPr b="0" lang="ru-RU" sz="1600" spc="-1" strike="noStrike">
              <a:solidFill>
                <a:srgbClr val="3465a4"/>
              </a:solidFill>
              <a:latin typeface="Arial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B7EA914D-0106-4437-A18F-1913C43EAE8F}" type="slidenum">
              <a:rPr b="0" lang="ru-RU" sz="1600" spc="-1" strike="noStrike">
                <a:solidFill>
                  <a:srgbClr val="3465a4"/>
                </a:solidFill>
                <a:latin typeface="Arial Black"/>
              </a:rPr>
              <a:t>&lt;номер&gt;</a:t>
            </a:fld>
            <a:endParaRPr b="0" lang="ru-RU" sz="1600" spc="-1" strike="noStrike">
              <a:solidFill>
                <a:srgbClr val="3465a4"/>
              </a:solidFill>
              <a:latin typeface="Arial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C75DA488-E4E7-480A-BDA7-FFEB2CF07B1F}" type="slidenum">
              <a:rPr b="0" lang="ru-RU" sz="1600" spc="-1" strike="noStrike">
                <a:solidFill>
                  <a:srgbClr val="3465a4"/>
                </a:solidFill>
                <a:latin typeface="Arial Black"/>
              </a:rPr>
              <a:t>&lt;номер&gt;</a:t>
            </a:fld>
            <a:endParaRPr b="0" lang="ru-RU" sz="1600" spc="-1" strike="noStrike">
              <a:solidFill>
                <a:srgbClr val="3465a4"/>
              </a:solidFill>
              <a:latin typeface="Arial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6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6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6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6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8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8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200" spc="-1" strike="noStrike">
                <a:solidFill>
                  <a:srgbClr val="333333"/>
                </a:solidFill>
                <a:latin typeface="Arial"/>
                <a:ea typeface="DejaVu Sans"/>
              </a:rPr>
              <a:t>по курсу "Data Science"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Слушатель: Головина Евгения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</a:pPr>
            <a:r>
              <a:rPr b="1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b="1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3"/>
          <a:stretch/>
        </p:blipFill>
        <p:spPr>
          <a:xfrm>
            <a:off x="6708600" y="2052000"/>
            <a:ext cx="2850480" cy="17042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2592000" y="3996000"/>
            <a:ext cx="4751640" cy="26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разделить на количественные и категориальные</a:t>
            </a:r>
            <a:endParaRPr b="0" lang="ru-RU" sz="20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категориальные («Угол нашивки») - OrdinalEncoder</a:t>
            </a:r>
            <a:endParaRPr b="0" lang="ru-RU" sz="20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b="0" lang="ru-RU" sz="1800" spc="-1" strike="noStrike">
                <a:latin typeface="Arial"/>
              </a:rPr>
              <a:t>список значений стал [0, 1]</a:t>
            </a:r>
            <a:endParaRPr b="0" lang="ru-RU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количественные (остальные) — StandardScaler</a:t>
            </a:r>
            <a:endParaRPr b="0" lang="ru-RU" sz="20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b="0" lang="ru-RU" sz="1800" spc="-1" strike="noStrike">
                <a:latin typeface="Arial"/>
              </a:rPr>
              <a:t>матожидание стало 0</a:t>
            </a:r>
            <a:endParaRPr b="0" lang="ru-RU" sz="1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b="0" lang="ru-RU" sz="1800" spc="-1" strike="noStrike">
                <a:latin typeface="Arial"/>
              </a:rPr>
              <a:t>стандартное отклонение стало 1</a:t>
            </a:r>
            <a:endParaRPr b="0" lang="ru-RU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создать объект-препроцесор, сохранить вместе с моделью</a:t>
            </a:r>
            <a:endParaRPr b="0" lang="ru-RU" sz="20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b="0" lang="ru-RU" sz="1800" spc="-1" strike="noStrike">
                <a:latin typeface="Arial"/>
              </a:rPr>
              <a:t>для train — fit_transform</a:t>
            </a:r>
            <a:endParaRPr b="0" lang="ru-RU" sz="1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b="0" lang="ru-RU" sz="1800" spc="-1" strike="noStrike">
                <a:latin typeface="Arial"/>
              </a:rPr>
              <a:t>для test — transform</a:t>
            </a:r>
            <a:endParaRPr b="0" lang="ru-RU" sz="1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b="0" lang="ru-RU" sz="1800" spc="-1" strike="noStrike">
                <a:latin typeface="Arial"/>
              </a:rPr>
              <a:t>для введенных данных — transfom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ru-RU" sz="2400" spc="-1" strike="noStrike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b="0" lang="ru-RU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ru-RU" sz="2400" spc="-1" strike="noStrike">
                <a:solidFill>
                  <a:srgbClr val="3465a4"/>
                </a:solidFill>
                <a:latin typeface="Arial"/>
              </a:rPr>
              <a:t>необходим препроцессинг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b="0" lang="ru-RU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b="0" lang="ru-RU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b="0" lang="ru-RU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b="0" lang="ru-RU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b="0" lang="ru-RU" sz="2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b="0" lang="ru-RU" sz="2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b="0" lang="ru-RU" sz="2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b="0" lang="ru-RU" sz="2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b="0" lang="ru-RU" sz="2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b="0" lang="ru-RU" sz="2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b="0" lang="ru-RU" sz="2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600" spc="-1" strike="noStrike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5096880" y="1836720"/>
            <a:ext cx="4481280" cy="226620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533520" y="4680000"/>
            <a:ext cx="9041400" cy="172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2297160" y="1620000"/>
            <a:ext cx="5457960" cy="237492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1656000" y="4212000"/>
            <a:ext cx="6807960" cy="1078920"/>
          </a:xfrm>
          <a:prstGeom prst="rect">
            <a:avLst/>
          </a:prstGeom>
          <a:ln>
            <a:noFill/>
          </a:ln>
        </p:spPr>
      </p:pic>
      <p:pic>
        <p:nvPicPr>
          <p:cNvPr id="412" name="" descr=""/>
          <p:cNvPicPr/>
          <p:nvPr/>
        </p:nvPicPr>
        <p:blipFill>
          <a:blip r:embed="rId3"/>
          <a:stretch/>
        </p:blipFill>
        <p:spPr>
          <a:xfrm>
            <a:off x="1656000" y="5472000"/>
            <a:ext cx="6766920" cy="115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4532040" y="2016000"/>
            <a:ext cx="4970880" cy="203112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2"/>
          <a:stretch/>
        </p:blipFill>
        <p:spPr>
          <a:xfrm>
            <a:off x="288000" y="4439160"/>
            <a:ext cx="9286920" cy="160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1980000" y="1575720"/>
            <a:ext cx="6154920" cy="258048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1368000" y="4320000"/>
            <a:ext cx="7342920" cy="99900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3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15000"/>
              </a:lnSpc>
            </a:pPr>
            <a:r>
              <a:rPr b="0" lang="ru-RU" sz="2200" spc="-1" strike="noStrike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-RU" sz="2200" spc="-1" strike="noStrike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5736600" y="1727640"/>
            <a:ext cx="3514320" cy="230328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467640" y="4680000"/>
            <a:ext cx="4643280" cy="169632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3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Значения выхода от 0.39 до 5.46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2"/>
          <a:stretch/>
        </p:blipFill>
        <p:spPr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выполнить препроцессинг (предобаботку)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сравнить модели с гиперпараметрами по умолчанию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гиперпараметров и выбрать лучшую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2000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371448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6708960" y="201600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393840" y="3960000"/>
            <a:ext cx="2989080" cy="272196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2"/>
          <a:stretch/>
        </p:blipFill>
        <p:spPr>
          <a:xfrm>
            <a:off x="3361320" y="3911040"/>
            <a:ext cx="2973600" cy="271188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3"/>
          <a:stretch/>
        </p:blipFill>
        <p:spPr>
          <a:xfrm>
            <a:off x="6480000" y="3827520"/>
            <a:ext cx="3022920" cy="272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  <a:stretch/>
        </p:blipFill>
        <p:spPr>
          <a:xfrm>
            <a:off x="4320000" y="1789920"/>
            <a:ext cx="5288400" cy="166500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4359600" y="3426480"/>
            <a:ext cx="5248800" cy="1684440"/>
          </a:xfrm>
          <a:prstGeom prst="rect">
            <a:avLst/>
          </a:prstGeom>
          <a:ln>
            <a:noFill/>
          </a:ln>
        </p:spPr>
      </p:pic>
      <p:pic>
        <p:nvPicPr>
          <p:cNvPr id="441" name="" descr=""/>
          <p:cNvPicPr/>
          <p:nvPr/>
        </p:nvPicPr>
        <p:blipFill>
          <a:blip r:embed="rId3"/>
          <a:stretch/>
        </p:blipFill>
        <p:spPr>
          <a:xfrm>
            <a:off x="4335120" y="5112000"/>
            <a:ext cx="5273280" cy="165492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4"/>
          <a:stretch/>
        </p:blipFill>
        <p:spPr>
          <a:xfrm>
            <a:off x="324000" y="2844000"/>
            <a:ext cx="4282920" cy="115092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200" spc="-1" strike="noStrike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5"/>
          <a:stretch/>
        </p:blipFill>
        <p:spPr>
          <a:xfrm>
            <a:off x="216000" y="6408000"/>
            <a:ext cx="5182920" cy="691200"/>
          </a:xfrm>
          <a:prstGeom prst="rect">
            <a:avLst/>
          </a:prstGeom>
          <a:ln>
            <a:solidFill>
              <a:srgbClr val="1c1c1c"/>
            </a:solidFill>
          </a:ln>
        </p:spPr>
      </p:pic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Значения выхода от 0.39 до 5.46 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720000" y="2049840"/>
            <a:ext cx="8854920" cy="439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720000" y="1927440"/>
            <a:ext cx="8854920" cy="464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latin typeface="Arial"/>
              </a:rPr>
              <a:t>Результаты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ru-RU" sz="3200" spc="-1" strike="noStrike">
                <a:solidFill>
                  <a:srgbClr val="3465a4"/>
                </a:solidFill>
                <a:latin typeface="Arial Black"/>
              </a:rPr>
              <a:t>Задача не решена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ru-RU" sz="2200" spc="-1" strike="noStrike">
                <a:latin typeface="Arial"/>
              </a:rPr>
              <a:t>Дальнейшие поиски решения могли бы включать:</a:t>
            </a:r>
            <a:endParaRPr b="0" lang="ru-RU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проконсультироваться у экспертов</a:t>
            </a:r>
            <a:endParaRPr b="0" lang="ru-RU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уточнить постановку задачи</a:t>
            </a:r>
            <a:endParaRPr b="0" lang="ru-RU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исследовать сырые данные</a:t>
            </a:r>
            <a:endParaRPr b="0" lang="ru-RU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провести отбор признаков и уменьшение размерности</a:t>
            </a:r>
            <a:endParaRPr b="0" lang="ru-RU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поэкспериментировать с градиентным бустингом</a:t>
            </a:r>
            <a:endParaRPr b="0" lang="ru-RU" sz="2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latin typeface="Arial"/>
              </a:rPr>
              <a:t>углубиться в нейросети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</a:pPr>
            <a:r>
              <a:rPr b="1" lang="ru-RU" sz="4000" spc="-1" strike="noStrike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b="0" lang="ru-RU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50000"/>
              </a:lnSpc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признаков: 10 и индекс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признаков: 3 и индекс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строк: 1040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b="0" lang="ru-RU" sz="1800" spc="-1" strike="noStrike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5443920" y="158400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16000" y="6552000"/>
            <a:ext cx="25639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3465a4"/>
                </a:solidFill>
                <a:latin typeface="Arial"/>
              </a:rPr>
              <a:t>Пропусков нет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719640" y="2021040"/>
            <a:ext cx="2850480" cy="3516840"/>
          </a:xfrm>
          <a:prstGeom prst="rect">
            <a:avLst/>
          </a:prstGeom>
          <a:ln>
            <a:noFill/>
          </a:ln>
        </p:spPr>
      </p:pic>
      <p:pic>
        <p:nvPicPr>
          <p:cNvPr id="379" name="" descr=""/>
          <p:cNvPicPr/>
          <p:nvPr/>
        </p:nvPicPr>
        <p:blipFill>
          <a:blip r:embed="rId2"/>
          <a:stretch/>
        </p:blipFill>
        <p:spPr>
          <a:xfrm>
            <a:off x="3714120" y="1997280"/>
            <a:ext cx="2850480" cy="356400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3"/>
          <a:stretch/>
        </p:blipFill>
        <p:spPr>
          <a:xfrm>
            <a:off x="6708600" y="2016000"/>
            <a:ext cx="2850480" cy="218016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b="0" lang="ru-RU" sz="1800" spc="-1" strike="noStrike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648000" y="1476000"/>
            <a:ext cx="5543640" cy="554364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b="0" lang="ru-RU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850"/>
              </a:spcAft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b="0" lang="ru-RU" sz="20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b="0" lang="ru-RU" sz="20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Удалить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b="0" lang="ru-RU" sz="2000" spc="-1" strike="noStrike">
                <a:solidFill>
                  <a:srgbClr val="333333"/>
                </a:solidFill>
                <a:latin typeface="Arial"/>
                <a:ea typeface="DejaVu Sans"/>
              </a:rPr>
              <a:t>осталось 1000 строк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b="0" lang="ru-RU" sz="36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432000" y="1656000"/>
            <a:ext cx="6013800" cy="518292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6912000" y="1656000"/>
            <a:ext cx="2666160" cy="33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Линейной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зависимости </a:t>
            </a:r>
            <a:endParaRPr b="0" lang="ru-RU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ru-RU" sz="2600" spc="-1" strike="noStrike">
                <a:solidFill>
                  <a:srgbClr val="3465a4"/>
                </a:solidFill>
                <a:latin typeface="Arial"/>
                <a:ea typeface="DejaVu Sans"/>
              </a:rPr>
              <a:t>нет</a:t>
            </a:r>
            <a:endParaRPr b="0" lang="ru-RU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612720" y="1728000"/>
            <a:ext cx="8458200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b="1" lang="ru-RU" sz="3600" spc="-1" strike="noStrike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2022-04-21T01:29:43Z</dcterms:created>
  <dc:creator/>
  <dc:description/>
  <dc:language>ru-RU</dc:language>
  <cp:lastModifiedBy/>
  <dcterms:modified xsi:type="dcterms:W3CDTF">2022-04-22T16:29:05Z</dcterms:modified>
  <cp:revision>21</cp:revision>
  <dc:subject/>
  <dc:title>Impress</dc:title>
</cp:coreProperties>
</file>